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7103745" cy="10234295"/>
  <p:embeddedFontLst>
    <p:embeddedFont>
      <p:font typeface="WPS灵秀黑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数据结构与算法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  <a:sym typeface="+mn-ea"/>
              </a:rPr>
              <a:t>序列结构｜智能轨迹管理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构建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AI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大脑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特征、规则与记忆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机器视觉如何记住你？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FSD破解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603" y="1825625"/>
            <a:ext cx="7191795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机器视觉如何记住你？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自动驾驶解析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76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情境导入《机器视觉如何记住你？》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>
          <a:xfrm>
            <a:off x="647700" y="1825625"/>
            <a:ext cx="10515600" cy="1089660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一辆车看到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100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个物体，它是怎么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记住每个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的？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内容占位符 2"/>
          <p:cNvSpPr/>
          <p:nvPr/>
        </p:nvSpPr>
        <p:spPr>
          <a:xfrm>
            <a:off x="764540" y="3410585"/>
            <a:ext cx="10515600" cy="1089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是什么颜色的？什么形状？跟之前的一样吗？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内容占位符 2"/>
          <p:cNvSpPr/>
          <p:nvPr/>
        </p:nvSpPr>
        <p:spPr>
          <a:xfrm>
            <a:off x="891540" y="5249545"/>
            <a:ext cx="10515600" cy="1089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AI 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不是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“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记住一整张图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，而是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“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记录关键特征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！</a:t>
            </a:r>
            <a:endParaRPr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字典操作实战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特征、规则与记忆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字典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CRUD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操作（增删改查）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object1 = {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   "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颜色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": "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红色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",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   "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形状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": "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圆形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",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   "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材质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": "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塑料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",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字典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= {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键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值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}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Key-Value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字典基础结构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225" y="1384300"/>
            <a:ext cx="2713990" cy="5374005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5555615" y="2745740"/>
            <a:ext cx="5331460" cy="1089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大家试一下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？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课堂小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647700" y="2286000"/>
            <a:ext cx="5331460" cy="25946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3600">
                <a:solidFill>
                  <a:schemeClr val="bg1">
                    <a:lumMod val="75000"/>
                  </a:schemeClr>
                </a:solidFill>
              </a:rPr>
              <a:t>创建了一个</a:t>
            </a:r>
            <a:r>
              <a:rPr lang="en-US" altLang="zh-CN" sz="3600">
                <a:solidFill>
                  <a:schemeClr val="bg1">
                    <a:lumMod val="75000"/>
                  </a:schemeClr>
                </a:solidFill>
              </a:rPr>
              <a:t> robot = { }</a:t>
            </a:r>
            <a:endParaRPr lang="en-US" altLang="zh-CN" sz="36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3600">
                <a:solidFill>
                  <a:schemeClr val="bg1">
                    <a:lumMod val="75000"/>
                  </a:schemeClr>
                </a:solidFill>
              </a:rPr>
              <a:t>添加</a:t>
            </a:r>
            <a:r>
              <a:rPr lang="en-US" altLang="zh-CN" sz="36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sz="3600">
                <a:solidFill>
                  <a:schemeClr val="bg1">
                    <a:lumMod val="75000"/>
                  </a:schemeClr>
                </a:solidFill>
              </a:rPr>
              <a:t>特征</a:t>
            </a:r>
            <a:r>
              <a:rPr lang="en-US" altLang="zh-CN" sz="3600">
                <a:solidFill>
                  <a:schemeClr val="bg1">
                    <a:lumMod val="75000"/>
                  </a:schemeClr>
                </a:solidFill>
              </a:rPr>
              <a:t> id \ </a:t>
            </a:r>
            <a:r>
              <a:rPr lang="zh-CN" altLang="en-US" sz="3600">
                <a:solidFill>
                  <a:schemeClr val="bg1">
                    <a:lumMod val="75000"/>
                  </a:schemeClr>
                </a:solidFill>
              </a:rPr>
              <a:t>状态</a:t>
            </a:r>
            <a:r>
              <a:rPr lang="en-US" altLang="zh-CN" sz="3600">
                <a:solidFill>
                  <a:schemeClr val="bg1">
                    <a:lumMod val="75000"/>
                  </a:schemeClr>
                </a:solidFill>
              </a:rPr>
              <a:t> \ </a:t>
            </a:r>
            <a:r>
              <a:rPr lang="zh-CN" altLang="en-US" sz="3600">
                <a:solidFill>
                  <a:schemeClr val="bg1">
                    <a:lumMod val="75000"/>
                  </a:schemeClr>
                </a:solidFill>
              </a:rPr>
              <a:t>位置</a:t>
            </a:r>
            <a:endParaRPr lang="zh-CN" altLang="en-US" sz="36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36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2131695"/>
            <a:ext cx="4396740" cy="2595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什么是哈希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647700" y="1479550"/>
            <a:ext cx="5331460" cy="347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散列算法（</a:t>
            </a:r>
            <a:r>
              <a:rPr lang="en-US" altLang="zh-CN" sz="1800">
                <a:solidFill>
                  <a:schemeClr val="bg1">
                    <a:lumMod val="75000"/>
                  </a:schemeClr>
                </a:solidFill>
              </a:rPr>
              <a:t>Hash Algorithm</a:t>
            </a: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），又称哈希算法，杂凑算法，是一种从任意文件中创造小的数字「指纹」的方法。与指纹一样，散列算法就是一种以较短的信息来保证文件唯一性的标志，这种标志与文件的每一个字节都相关，而且难以找到逆向规律。因此，当原有文件发生改变时，其标志值也会发生改变，从而告诉文件使用者当前的文件已经不是你所需求的文件。</a:t>
            </a:r>
            <a:endParaRPr lang="zh-CN" altLang="en-US" sz="18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7038975" y="1584325"/>
            <a:ext cx="4124325" cy="347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哈希碰撞模拟（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Key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唯一性）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647700" y="1479550"/>
            <a:ext cx="5331460" cy="10896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为什么字典的键不能重复？</a:t>
            </a:r>
            <a:r>
              <a:rPr lang="en-US" altLang="zh-CN" sz="18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1800">
                <a:solidFill>
                  <a:schemeClr val="bg1">
                    <a:lumMod val="75000"/>
                  </a:schemeClr>
                </a:solidFill>
              </a:rPr>
              <a:t>→</a:t>
            </a:r>
            <a:r>
              <a:rPr lang="en-US" altLang="zh-CN" sz="18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哈希映射原理</a:t>
            </a:r>
            <a:endParaRPr lang="zh-CN" alt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2569210"/>
            <a:ext cx="5737225" cy="859790"/>
          </a:xfrm>
          <a:prstGeom prst="rect">
            <a:avLst/>
          </a:prstGeom>
        </p:spPr>
      </p:pic>
      <p:pic>
        <p:nvPicPr>
          <p:cNvPr id="8" name="图片 7" descr="哈希映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420" y="1479550"/>
            <a:ext cx="5075555" cy="2952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路径之道，序列之术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字典推导式构建特征数据库（</a:t>
            </a:r>
            <a:r>
              <a:rPr lang="zh-CN" alt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关键知识点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84325"/>
            <a:ext cx="5133340" cy="4086860"/>
          </a:xfrm>
          <a:prstGeom prst="rect">
            <a:avLst/>
          </a:prstGeom>
        </p:spPr>
      </p:pic>
      <p:sp>
        <p:nvSpPr>
          <p:cNvPr id="6" name="内容占位符 2"/>
          <p:cNvSpPr/>
          <p:nvPr/>
        </p:nvSpPr>
        <p:spPr>
          <a:xfrm>
            <a:off x="6221095" y="3429000"/>
            <a:ext cx="5847715" cy="7289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for + </a:t>
            </a:r>
            <a:r>
              <a:rPr lang="zh-CN" altLang="en-US" sz="2400">
                <a:solidFill>
                  <a:schemeClr val="bg1">
                    <a:lumMod val="75000"/>
                  </a:schemeClr>
                </a:solidFill>
              </a:rPr>
              <a:t>字典结构</a:t>
            </a:r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 = “</a:t>
            </a:r>
            <a:r>
              <a:rPr lang="zh-CN" altLang="en-US" sz="2400">
                <a:solidFill>
                  <a:schemeClr val="bg1">
                    <a:lumMod val="75000"/>
                  </a:schemeClr>
                </a:solidFill>
              </a:rPr>
              <a:t>循环生成多个</a:t>
            </a:r>
            <a:r>
              <a:rPr lang="zh-CN" alt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键值对</a:t>
            </a:r>
            <a:endParaRPr lang="zh-CN" alt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集合认知构建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过滤规则库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集合基础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647700" y="1479550"/>
            <a:ext cx="5331460" cy="347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>
                <a:solidFill>
                  <a:schemeClr val="bg1">
                    <a:lumMod val="75000"/>
                  </a:schemeClr>
                </a:solidFill>
              </a:rPr>
              <a:t>用花括号</a:t>
            </a:r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 { }</a:t>
            </a:r>
            <a:r>
              <a:rPr lang="zh-CN" altLang="en-US" sz="2400">
                <a:solidFill>
                  <a:schemeClr val="bg1">
                    <a:lumMod val="75000"/>
                  </a:schemeClr>
                </a:solidFill>
              </a:rPr>
              <a:t>，元素不可重复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2437130"/>
            <a:ext cx="10589895" cy="1176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集合运算（交并差）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647700" y="1479550"/>
            <a:ext cx="5331460" cy="347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920875"/>
            <a:ext cx="8002905" cy="3592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白名单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/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黑名单机制（实用场景）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647700" y="1479550"/>
            <a:ext cx="5331460" cy="347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84325"/>
            <a:ext cx="9335135" cy="3744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课堂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挑战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647700" y="1479550"/>
            <a:ext cx="5331460" cy="347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606550"/>
            <a:ext cx="6286500" cy="3937000"/>
          </a:xfrm>
          <a:prstGeom prst="rect">
            <a:avLst/>
          </a:prstGeom>
        </p:spPr>
      </p:pic>
      <p:sp>
        <p:nvSpPr>
          <p:cNvPr id="6" name="内容占位符 2"/>
          <p:cNvSpPr/>
          <p:nvPr/>
        </p:nvSpPr>
        <p:spPr>
          <a:xfrm>
            <a:off x="774700" y="1606550"/>
            <a:ext cx="5331460" cy="347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集合创建</a:t>
            </a:r>
            <a:endParaRPr lang="en-US" altLang="zh-CN" sz="18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集合交集（</a:t>
            </a:r>
            <a:r>
              <a:rPr lang="en-US" altLang="zh-CN" sz="180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集合差集（</a:t>
            </a:r>
            <a:r>
              <a:rPr lang="en-US" altLang="zh-CN" sz="180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条件判断</a:t>
            </a:r>
            <a:r>
              <a:rPr lang="en-US" altLang="zh-CN" sz="1800">
                <a:solidFill>
                  <a:schemeClr val="bg1">
                    <a:lumMod val="75000"/>
                  </a:schemeClr>
                </a:solidFill>
              </a:rPr>
              <a:t> + </a:t>
            </a: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遍历</a:t>
            </a:r>
            <a:endParaRPr lang="zh-CN" altLang="en-US" sz="18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综合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挑着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视觉规则引擎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课堂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挑战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647700" y="1479550"/>
            <a:ext cx="5331460" cy="347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内容占位符 2"/>
          <p:cNvSpPr/>
          <p:nvPr/>
        </p:nvSpPr>
        <p:spPr>
          <a:xfrm>
            <a:off x="774700" y="1606550"/>
            <a:ext cx="5331460" cy="347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🎯</a:t>
            </a:r>
            <a:r>
              <a:rPr lang="en-US" altLang="zh-CN" sz="18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挑战目标：</a:t>
            </a:r>
            <a:endParaRPr lang="zh-CN" altLang="en-US" sz="18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使用字典</a:t>
            </a:r>
            <a:r>
              <a:rPr lang="en-US" altLang="zh-CN" sz="180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集合构建对象识别系统</a:t>
            </a:r>
            <a:endParaRPr lang="zh-CN" altLang="en-US" sz="18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提升数据结构建模能力</a:t>
            </a:r>
            <a:endParaRPr lang="zh-CN" altLang="en-US" sz="180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增强问题拆解</a:t>
            </a:r>
            <a:r>
              <a:rPr lang="en-US" altLang="zh-CN" sz="1800">
                <a:solidFill>
                  <a:schemeClr val="bg1">
                    <a:lumMod val="75000"/>
                  </a:schemeClr>
                </a:solidFill>
              </a:rPr>
              <a:t> + </a:t>
            </a:r>
            <a:r>
              <a:rPr lang="zh-CN" altLang="en-US" sz="1800">
                <a:solidFill>
                  <a:schemeClr val="bg1">
                    <a:lumMod val="75000"/>
                  </a:schemeClr>
                </a:solidFill>
              </a:rPr>
              <a:t>编程组织能力</a:t>
            </a:r>
            <a:endParaRPr lang="zh-CN" altLang="en-US" sz="1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4700" y="4411980"/>
            <a:ext cx="9737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建立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10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个物体特征字典库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每个物体有颜色、位置、形状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模糊搜索：查找所有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“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红色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物体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遍历字典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 + 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条件判断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160" y="2256790"/>
            <a:ext cx="4114800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示例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11" name="内容占位符 2"/>
          <p:cNvSpPr/>
          <p:nvPr/>
        </p:nvSpPr>
        <p:spPr>
          <a:xfrm>
            <a:off x="647700" y="1479550"/>
            <a:ext cx="5331460" cy="347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" y="1341755"/>
            <a:ext cx="7142480" cy="4408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核心知识回顾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575" y="1584325"/>
            <a:ext cx="8452485" cy="4789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以下哪个语句可以从列表末尾删除元素？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A. list.del( )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B. list.pop( ) 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C. list.remove(0)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D. list.cut( )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以下哪个语句可以从列表末尾删除元素？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A. list.del( )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B. list.pop( ) </a:t>
            </a:r>
            <a:endParaRPr lang="en-US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C. list.remove(0)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D. list.cut( )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coordinates = [(0,0), (1,0), (1,1)]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中的数据结构属于？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A.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嵌套列表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B.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列表中含元组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元组中含列表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纯列表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coordinates = [(0,0), (1,0), (1,1)]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中的数据结构属于？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A.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嵌套列表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</a:rPr>
              <a:t>B. </a:t>
            </a:r>
            <a:r>
              <a:rPr lang="zh-CN" alt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列表中含元组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元组中含列表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纯列表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哪种结构适合存储不会变化的机器人参数？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A.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列表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B.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集合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C.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元组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字典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哪种结构适合存储不会变化的机器人参数？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A.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列表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B.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集合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</a:rPr>
              <a:t>C. </a:t>
            </a:r>
            <a:r>
              <a:rPr lang="zh-CN" alt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元组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D.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字典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WPS 文字</Application>
  <PresentationFormat>宽屏</PresentationFormat>
  <Paragraphs>152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WPS灵秀黑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Apple Color Emoji</vt:lpstr>
      <vt:lpstr>WPS</vt:lpstr>
      <vt:lpstr>课程名称</vt:lpstr>
      <vt:lpstr>单节主标题</vt:lpstr>
      <vt:lpstr>页面标题</vt:lpstr>
      <vt:lpstr>核心知识回顾</vt:lpstr>
      <vt:lpstr>快速练习</vt:lpstr>
      <vt:lpstr>快速练习</vt:lpstr>
      <vt:lpstr>快速练习</vt:lpstr>
      <vt:lpstr>快速练习</vt:lpstr>
      <vt:lpstr>快速练习</vt:lpstr>
      <vt:lpstr>回顾 Review</vt:lpstr>
      <vt:lpstr>快速练习</vt:lpstr>
      <vt:lpstr>机器视觉如何记住你？</vt:lpstr>
      <vt:lpstr>机器视觉如何记住你？</vt:lpstr>
      <vt:lpstr>构建AI的“大脑”</vt:lpstr>
      <vt:lpstr>字典基础结构</vt:lpstr>
      <vt:lpstr>情境导入《机器视觉如何记住你？》</vt:lpstr>
      <vt:lpstr>字典基础结构</vt:lpstr>
      <vt:lpstr>课堂小练习</vt:lpstr>
      <vt:lpstr>什么是哈希？</vt:lpstr>
      <vt:lpstr>哈希碰撞模拟（Key唯一性）</vt:lpstr>
      <vt:lpstr>字典操作实战</vt:lpstr>
      <vt:lpstr>什么是哈希？</vt:lpstr>
      <vt:lpstr>集合基础</vt:lpstr>
      <vt:lpstr>集合运算（交并差）</vt:lpstr>
      <vt:lpstr>白名单/黑名单机制（实用场景）</vt:lpstr>
      <vt:lpstr>集合认知构建</vt:lpstr>
      <vt:lpstr>课堂挑战</vt:lpstr>
      <vt:lpstr>课堂挑战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臭狼</cp:lastModifiedBy>
  <cp:revision>10</cp:revision>
  <dcterms:created xsi:type="dcterms:W3CDTF">2025-04-09T07:33:49Z</dcterms:created>
  <dcterms:modified xsi:type="dcterms:W3CDTF">2025-04-09T07:33:49Z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2052-7.2.2.8955</vt:lpwstr>
  </property>
  <property fmtid="{D5CDD505-2E9C-101B-9397-08002B2CF9AE}" pid="3" name="ICV">
    <vt:lpwstr>3A340BE05D607B46DD13F6676FFB687D_41</vt:lpwstr>
  </property>
</Properties>
</file>